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62" r:id="rId2"/>
    <p:sldId id="263" r:id="rId3"/>
    <p:sldId id="264" r:id="rId4"/>
    <p:sldId id="265" r:id="rId5"/>
    <p:sldId id="266" r:id="rId6"/>
    <p:sldId id="271" r:id="rId7"/>
    <p:sldId id="267" r:id="rId8"/>
    <p:sldId id="268" r:id="rId9"/>
    <p:sldId id="269" r:id="rId10"/>
    <p:sldId id="272" r:id="rId11"/>
    <p:sldId id="273" r:id="rId12"/>
    <p:sldId id="270" r:id="rId13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802"/>
    <a:srgbClr val="440D54"/>
    <a:srgbClr val="CEE1E5"/>
    <a:srgbClr val="35FF04"/>
    <a:srgbClr val="5EC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3014"/>
    <p:restoredTop sz="86390"/>
  </p:normalViewPr>
  <p:slideViewPr>
    <p:cSldViewPr snapToGrid="0" snapToObjects="1">
      <p:cViewPr>
        <p:scale>
          <a:sx n="90" d="100"/>
          <a:sy n="90" d="100"/>
        </p:scale>
        <p:origin x="2336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7DE13-D7BB-BE43-BDBF-5EB1EE843BB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C16DA-E276-AC4D-AA4C-AD5E144E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76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1pPr>
    <a:lvl2pPr marL="360181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2pPr>
    <a:lvl3pPr marL="720364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3pPr>
    <a:lvl4pPr marL="1080545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4pPr>
    <a:lvl5pPr marL="1440726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5pPr>
    <a:lvl6pPr marL="1800908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6pPr>
    <a:lvl7pPr marL="2161090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7pPr>
    <a:lvl8pPr marL="2521271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8pPr>
    <a:lvl9pPr marL="2881453" algn="l" defTabSz="720364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3DAF5-0040-48A6-A005-F450C6ADB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48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82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1:</a:t>
            </a:r>
          </a:p>
          <a:p>
            <a:r>
              <a:rPr lang="en-US" dirty="0"/>
              <a:t>Sometimes we are</a:t>
            </a:r>
            <a:r>
              <a:rPr lang="en-US" baseline="0" dirty="0"/>
              <a:t> choosing the correct edge to split, and the penalty term is hurting us</a:t>
            </a:r>
          </a:p>
          <a:p>
            <a:r>
              <a:rPr lang="en-US" baseline="0" dirty="0"/>
              <a:t>Sometimes, we can improve our selection by imposing the penalty.</a:t>
            </a:r>
          </a:p>
          <a:p>
            <a:r>
              <a:rPr lang="en-US" baseline="0" dirty="0"/>
              <a:t>We are missing around 20% of our data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4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0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8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2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98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0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21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5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16DA-E276-AC4D-AA4C-AD5E144ED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7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1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9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2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9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6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4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2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AD797-48D5-D84C-98E0-6C7560850360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0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339DDF1-DBF9-4466-A47F-4CBB10664CD0}"/>
              </a:ext>
            </a:extLst>
          </p:cNvPr>
          <p:cNvSpPr/>
          <p:nvPr/>
        </p:nvSpPr>
        <p:spPr>
          <a:xfrm>
            <a:off x="557090" y="883680"/>
            <a:ext cx="6225466" cy="266872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34448" y="539085"/>
            <a:ext cx="2932869" cy="5867143"/>
          </a:xfrm>
          <a:prstGeom prst="rect">
            <a:avLst/>
          </a:prstGeom>
          <a:solidFill>
            <a:srgbClr val="357E91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67318" y="539085"/>
            <a:ext cx="2815240" cy="5867144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60199" y="1932409"/>
            <a:ext cx="1221817" cy="29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  <a:cs typeface="Arial" panose="020B0604020202020204" pitchFamily="34" charset="0"/>
              </a:rPr>
              <a:t>Henipavirus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42965" y="4368270"/>
            <a:ext cx="1056289" cy="29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13" dirty="0" err="1">
                <a:latin typeface="Arial" panose="020B0604020202020204" pitchFamily="34" charset="0"/>
                <a:cs typeface="Arial" panose="020B0604020202020204" pitchFamily="34" charset="0"/>
              </a:rPr>
              <a:t>Filovirus</a:t>
            </a:r>
            <a:endParaRPr lang="en-US" sz="13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40869" y="589304"/>
            <a:ext cx="2163215" cy="29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  <a:cs typeface="Arial" panose="020B0604020202020204" pitchFamily="34" charset="0"/>
              </a:rPr>
              <a:t>Ignoring Sampling Effort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57856" y="2902632"/>
            <a:ext cx="1566026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874888" y="2103126"/>
            <a:ext cx="1565068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29451" y="3850724"/>
            <a:ext cx="1566026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275394" y="2452567"/>
            <a:ext cx="0" cy="1561772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96612" y="2472643"/>
            <a:ext cx="0" cy="1561772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43750" y="585724"/>
            <a:ext cx="2424764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  <a:cs typeface="Arial" panose="020B0604020202020204" pitchFamily="34" charset="0"/>
              </a:rPr>
              <a:t>Controlling for Sampling Effort</a:t>
            </a:r>
          </a:p>
          <a:p>
            <a:endParaRPr lang="en-US" sz="6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DAA9C6-518A-4385-BB2F-EE26364C2744}"/>
              </a:ext>
            </a:extLst>
          </p:cNvPr>
          <p:cNvSpPr/>
          <p:nvPr/>
        </p:nvSpPr>
        <p:spPr>
          <a:xfrm>
            <a:off x="42895" y="5341921"/>
            <a:ext cx="1176730" cy="739135"/>
          </a:xfrm>
          <a:prstGeom prst="rect">
            <a:avLst/>
          </a:prstGeom>
          <a:solidFill>
            <a:schemeClr val="bg1"/>
          </a:solidFill>
          <a:ln w="38100">
            <a:solidFill>
              <a:srgbClr val="357E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36341" t="20065" r="48673" b="16453"/>
          <a:stretch/>
        </p:blipFill>
        <p:spPr>
          <a:xfrm>
            <a:off x="139034" y="5911281"/>
            <a:ext cx="43099" cy="140981"/>
          </a:xfrm>
          <a:prstGeom prst="rect">
            <a:avLst/>
          </a:prstGeom>
        </p:spPr>
      </p:pic>
      <p:pic>
        <p:nvPicPr>
          <p:cNvPr id="41" name="Picture 40" descr="blue-dot-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9" y="5621362"/>
            <a:ext cx="112709" cy="112709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68260"/>
              </p:ext>
            </p:extLst>
          </p:nvPr>
        </p:nvGraphicFramePr>
        <p:xfrm>
          <a:off x="297929" y="5618733"/>
          <a:ext cx="350573" cy="118110"/>
        </p:xfrm>
        <a:graphic>
          <a:graphicData uri="http://schemas.openxmlformats.org/drawingml/2006/table">
            <a:tbl>
              <a:tblPr/>
              <a:tblGrid>
                <a:gridCol w="316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 +</a:t>
                      </a:r>
                      <a:endParaRPr lang="en-US" sz="7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D231D7A-9E79-4785-8FE8-324C38A54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068978"/>
              </p:ext>
            </p:extLst>
          </p:nvPr>
        </p:nvGraphicFramePr>
        <p:xfrm>
          <a:off x="210925" y="5921991"/>
          <a:ext cx="1090732" cy="118110"/>
        </p:xfrm>
        <a:graphic>
          <a:graphicData uri="http://schemas.openxmlformats.org/drawingml/2006/table">
            <a:tbl>
              <a:tblPr/>
              <a:tblGrid>
                <a:gridCol w="103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1+ </a:t>
                      </a:r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ln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(Sampling Effort)</a:t>
                      </a: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BC9080C-6587-43F6-800D-C16312FC6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472544"/>
              </p:ext>
            </p:extLst>
          </p:nvPr>
        </p:nvGraphicFramePr>
        <p:xfrm>
          <a:off x="332227" y="5390471"/>
          <a:ext cx="562950" cy="188044"/>
        </p:xfrm>
        <a:graphic>
          <a:graphicData uri="http://schemas.openxmlformats.org/drawingml/2006/table">
            <a:tbl>
              <a:tblPr/>
              <a:tblGrid>
                <a:gridCol w="528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0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  <a:endParaRPr lang="en-US" sz="13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CC2116-2612-4C85-B5F3-7CE99B8C1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38100"/>
              </p:ext>
            </p:extLst>
          </p:nvPr>
        </p:nvGraphicFramePr>
        <p:xfrm>
          <a:off x="1298769" y="2597472"/>
          <a:ext cx="2602110" cy="925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217">
                  <a:extLst>
                    <a:ext uri="{9D8B030D-6E8A-4147-A177-3AD203B41FA5}">
                      <a16:colId xmlns:a16="http://schemas.microsoft.com/office/drawing/2014/main" val="1581342442"/>
                    </a:ext>
                  </a:extLst>
                </a:gridCol>
                <a:gridCol w="590749">
                  <a:extLst>
                    <a:ext uri="{9D8B030D-6E8A-4147-A177-3AD203B41FA5}">
                      <a16:colId xmlns:a16="http://schemas.microsoft.com/office/drawing/2014/main" val="827331284"/>
                    </a:ext>
                  </a:extLst>
                </a:gridCol>
                <a:gridCol w="488222">
                  <a:extLst>
                    <a:ext uri="{9D8B030D-6E8A-4147-A177-3AD203B41FA5}">
                      <a16:colId xmlns:a16="http://schemas.microsoft.com/office/drawing/2014/main" val="2155715943"/>
                    </a:ext>
                  </a:extLst>
                </a:gridCol>
                <a:gridCol w="419871">
                  <a:extLst>
                    <a:ext uri="{9D8B030D-6E8A-4147-A177-3AD203B41FA5}">
                      <a16:colId xmlns:a16="http://schemas.microsoft.com/office/drawing/2014/main" val="2423662882"/>
                    </a:ext>
                  </a:extLst>
                </a:gridCol>
                <a:gridCol w="411384">
                  <a:extLst>
                    <a:ext uri="{9D8B030D-6E8A-4147-A177-3AD203B41FA5}">
                      <a16:colId xmlns:a16="http://schemas.microsoft.com/office/drawing/2014/main" val="3863534252"/>
                    </a:ext>
                  </a:extLst>
                </a:gridCol>
                <a:gridCol w="396667">
                  <a:extLst>
                    <a:ext uri="{9D8B030D-6E8A-4147-A177-3AD203B41FA5}">
                      <a16:colId xmlns:a16="http://schemas.microsoft.com/office/drawing/2014/main" val="3129135459"/>
                    </a:ext>
                  </a:extLst>
                </a:gridCol>
              </a:tblGrid>
              <a:tr h="34428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#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72681"/>
                  </a:ext>
                </a:extLst>
              </a:tr>
              <a:tr h="11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b">
                    <a:solidFill>
                      <a:srgbClr val="31F5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Pteropodinae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Subfamily</a:t>
                      </a: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0.01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758868"/>
                  </a:ext>
                </a:extLst>
              </a:tr>
              <a:tr h="11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350" marR="3350" marT="3350" marB="0" anchor="b"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Rousettus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0.01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9467"/>
                  </a:ext>
                </a:extLst>
              </a:tr>
              <a:tr h="11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350" marR="3350" marT="3350" marB="0" anchor="b">
                    <a:solidFill>
                      <a:srgbClr val="FFA1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Hipposideros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0.058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976616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40798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1516B4B-FC1C-47A1-90D5-606D276C6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17770"/>
              </p:ext>
            </p:extLst>
          </p:nvPr>
        </p:nvGraphicFramePr>
        <p:xfrm>
          <a:off x="1321082" y="5396370"/>
          <a:ext cx="2622464" cy="922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152">
                  <a:extLst>
                    <a:ext uri="{9D8B030D-6E8A-4147-A177-3AD203B41FA5}">
                      <a16:colId xmlns:a16="http://schemas.microsoft.com/office/drawing/2014/main" val="2869988064"/>
                    </a:ext>
                  </a:extLst>
                </a:gridCol>
                <a:gridCol w="593383">
                  <a:extLst>
                    <a:ext uri="{9D8B030D-6E8A-4147-A177-3AD203B41FA5}">
                      <a16:colId xmlns:a16="http://schemas.microsoft.com/office/drawing/2014/main" val="3621636022"/>
                    </a:ext>
                  </a:extLst>
                </a:gridCol>
                <a:gridCol w="488398">
                  <a:extLst>
                    <a:ext uri="{9D8B030D-6E8A-4147-A177-3AD203B41FA5}">
                      <a16:colId xmlns:a16="http://schemas.microsoft.com/office/drawing/2014/main" val="1388256490"/>
                    </a:ext>
                  </a:extLst>
                </a:gridCol>
                <a:gridCol w="426861">
                  <a:extLst>
                    <a:ext uri="{9D8B030D-6E8A-4147-A177-3AD203B41FA5}">
                      <a16:colId xmlns:a16="http://schemas.microsoft.com/office/drawing/2014/main" val="63727180"/>
                    </a:ext>
                  </a:extLst>
                </a:gridCol>
                <a:gridCol w="403835">
                  <a:extLst>
                    <a:ext uri="{9D8B030D-6E8A-4147-A177-3AD203B41FA5}">
                      <a16:colId xmlns:a16="http://schemas.microsoft.com/office/drawing/2014/main" val="927290513"/>
                    </a:ext>
                  </a:extLst>
                </a:gridCol>
                <a:gridCol w="403835">
                  <a:extLst>
                    <a:ext uri="{9D8B030D-6E8A-4147-A177-3AD203B41FA5}">
                      <a16:colId xmlns:a16="http://schemas.microsoft.com/office/drawing/2014/main" val="4289785500"/>
                    </a:ext>
                  </a:extLst>
                </a:gridCol>
              </a:tblGrid>
              <a:tr h="34428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#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14816"/>
                  </a:ext>
                </a:extLst>
              </a:tr>
              <a:tr h="116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b">
                    <a:solidFill>
                      <a:srgbClr val="35FF0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Pteropodidae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</a:t>
                      </a: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0.01</a:t>
                      </a: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9467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350" marR="3350" marT="3350" marB="0" anchor="b">
                    <a:solidFill>
                      <a:srgbClr val="F5980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Rhinolophoidea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Superfamily</a:t>
                      </a:r>
                    </a:p>
                  </a:txBody>
                  <a:tcPr marL="3350" marR="3350" marT="3350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0.01</a:t>
                      </a: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77237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rgbClr val="D4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6170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040F360-C59A-463A-B92D-501C7B752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79315"/>
              </p:ext>
            </p:extLst>
          </p:nvPr>
        </p:nvGraphicFramePr>
        <p:xfrm>
          <a:off x="4045005" y="5499770"/>
          <a:ext cx="2643756" cy="805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971">
                  <a:extLst>
                    <a:ext uri="{9D8B030D-6E8A-4147-A177-3AD203B41FA5}">
                      <a16:colId xmlns:a16="http://schemas.microsoft.com/office/drawing/2014/main" val="4231438600"/>
                    </a:ext>
                  </a:extLst>
                </a:gridCol>
                <a:gridCol w="584533">
                  <a:extLst>
                    <a:ext uri="{9D8B030D-6E8A-4147-A177-3AD203B41FA5}">
                      <a16:colId xmlns:a16="http://schemas.microsoft.com/office/drawing/2014/main" val="4247840172"/>
                    </a:ext>
                  </a:extLst>
                </a:gridCol>
                <a:gridCol w="506678">
                  <a:extLst>
                    <a:ext uri="{9D8B030D-6E8A-4147-A177-3AD203B41FA5}">
                      <a16:colId xmlns:a16="http://schemas.microsoft.com/office/drawing/2014/main" val="2933662230"/>
                    </a:ext>
                  </a:extLst>
                </a:gridCol>
                <a:gridCol w="393540">
                  <a:extLst>
                    <a:ext uri="{9D8B030D-6E8A-4147-A177-3AD203B41FA5}">
                      <a16:colId xmlns:a16="http://schemas.microsoft.com/office/drawing/2014/main" val="1609056127"/>
                    </a:ext>
                  </a:extLst>
                </a:gridCol>
                <a:gridCol w="480349">
                  <a:extLst>
                    <a:ext uri="{9D8B030D-6E8A-4147-A177-3AD203B41FA5}">
                      <a16:colId xmlns:a16="http://schemas.microsoft.com/office/drawing/2014/main" val="1320207011"/>
                    </a:ext>
                  </a:extLst>
                </a:gridCol>
                <a:gridCol w="322685">
                  <a:extLst>
                    <a:ext uri="{9D8B030D-6E8A-4147-A177-3AD203B41FA5}">
                      <a16:colId xmlns:a16="http://schemas.microsoft.com/office/drawing/2014/main" val="1734541400"/>
                    </a:ext>
                  </a:extLst>
                </a:gridCol>
              </a:tblGrid>
              <a:tr h="34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 #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18781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b">
                    <a:solidFill>
                      <a:srgbClr val="F5980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Rhinolophoidea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Superfamily</a:t>
                      </a: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</a:t>
                      </a: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208528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ctr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b">
                    <a:solidFill>
                      <a:srgbClr val="CFE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8794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6D9F73-CE14-4DEA-B2C1-A02CF95C7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27418"/>
              </p:ext>
            </p:extLst>
          </p:nvPr>
        </p:nvGraphicFramePr>
        <p:xfrm>
          <a:off x="4034254" y="2719382"/>
          <a:ext cx="2643756" cy="805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640">
                  <a:extLst>
                    <a:ext uri="{9D8B030D-6E8A-4147-A177-3AD203B41FA5}">
                      <a16:colId xmlns:a16="http://schemas.microsoft.com/office/drawing/2014/main" val="2678748267"/>
                    </a:ext>
                  </a:extLst>
                </a:gridCol>
                <a:gridCol w="590449">
                  <a:extLst>
                    <a:ext uri="{9D8B030D-6E8A-4147-A177-3AD203B41FA5}">
                      <a16:colId xmlns:a16="http://schemas.microsoft.com/office/drawing/2014/main" val="2115816468"/>
                    </a:ext>
                  </a:extLst>
                </a:gridCol>
                <a:gridCol w="472359">
                  <a:extLst>
                    <a:ext uri="{9D8B030D-6E8A-4147-A177-3AD203B41FA5}">
                      <a16:colId xmlns:a16="http://schemas.microsoft.com/office/drawing/2014/main" val="506001497"/>
                    </a:ext>
                  </a:extLst>
                </a:gridCol>
                <a:gridCol w="388712">
                  <a:extLst>
                    <a:ext uri="{9D8B030D-6E8A-4147-A177-3AD203B41FA5}">
                      <a16:colId xmlns:a16="http://schemas.microsoft.com/office/drawing/2014/main" val="2553497834"/>
                    </a:ext>
                  </a:extLst>
                </a:gridCol>
                <a:gridCol w="428076">
                  <a:extLst>
                    <a:ext uri="{9D8B030D-6E8A-4147-A177-3AD203B41FA5}">
                      <a16:colId xmlns:a16="http://schemas.microsoft.com/office/drawing/2014/main" val="1230610262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947929404"/>
                    </a:ext>
                  </a:extLst>
                </a:gridCol>
              </a:tblGrid>
              <a:tr h="34428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#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</a:t>
                      </a:r>
                    </a:p>
                    <a:p>
                      <a:pPr algn="ctr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383988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ctr">
                    <a:solidFill>
                      <a:srgbClr val="440D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Rousettus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46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</a:p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.23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05781"/>
                  </a:ext>
                </a:extLst>
              </a:tr>
              <a:tr h="23063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0.237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350" marR="3350" marT="3350" marB="0" anchor="ctr">
                    <a:solidFill>
                      <a:srgbClr val="CEE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41057"/>
                  </a:ext>
                </a:extLst>
              </a:tr>
            </a:tbl>
          </a:graphicData>
        </a:graphic>
      </p:graphicFrame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B46B1EC-ECFE-42FA-BC1C-77D1EA7CAFF8}"/>
              </a:ext>
            </a:extLst>
          </p:cNvPr>
          <p:cNvSpPr/>
          <p:nvPr/>
        </p:nvSpPr>
        <p:spPr>
          <a:xfrm>
            <a:off x="114660" y="5761411"/>
            <a:ext cx="115126" cy="108495"/>
          </a:xfrm>
          <a:prstGeom prst="triangle">
            <a:avLst/>
          </a:prstGeom>
          <a:solidFill>
            <a:srgbClr val="FF2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05F972A-D984-494C-9977-F172218CD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17043"/>
              </p:ext>
            </p:extLst>
          </p:nvPr>
        </p:nvGraphicFramePr>
        <p:xfrm>
          <a:off x="285232" y="5754916"/>
          <a:ext cx="350573" cy="118110"/>
        </p:xfrm>
        <a:graphic>
          <a:graphicData uri="http://schemas.openxmlformats.org/drawingml/2006/table">
            <a:tbl>
              <a:tblPr/>
              <a:tblGrid>
                <a:gridCol w="316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PCR +</a:t>
                      </a:r>
                      <a:endParaRPr lang="en-US" sz="7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4467" marR="4467" marT="4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E245F3-FE83-4213-8334-7EC2E520563D}"/>
              </a:ext>
            </a:extLst>
          </p:cNvPr>
          <p:cNvCxnSpPr>
            <a:cxnSpLocks/>
          </p:cNvCxnSpPr>
          <p:nvPr/>
        </p:nvCxnSpPr>
        <p:spPr>
          <a:xfrm>
            <a:off x="38712" y="5579051"/>
            <a:ext cx="1176730" cy="0"/>
          </a:xfrm>
          <a:prstGeom prst="line">
            <a:avLst/>
          </a:prstGeom>
          <a:ln>
            <a:solidFill>
              <a:srgbClr val="357E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hnv no sampling eff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25" y="814543"/>
            <a:ext cx="1951501" cy="195150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B0C716E-243A-674F-9CB3-50AEFB704C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05" t="6445" r="12579" b="14184"/>
          <a:stretch/>
        </p:blipFill>
        <p:spPr>
          <a:xfrm>
            <a:off x="4721289" y="822959"/>
            <a:ext cx="1792362" cy="1896423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F2A1DF59-9638-8044-9700-7315A01F48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63" t="7961" r="6558" b="7626"/>
          <a:stretch/>
        </p:blipFill>
        <p:spPr>
          <a:xfrm rot="7870095">
            <a:off x="1840630" y="3691701"/>
            <a:ext cx="1613726" cy="1647515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AFB2A29-0C81-A947-8547-96F3E6B58A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43" t="16294" r="11805" b="14166"/>
          <a:stretch/>
        </p:blipFill>
        <p:spPr>
          <a:xfrm rot="7335831">
            <a:off x="4723207" y="3724316"/>
            <a:ext cx="1851319" cy="16905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148C4B-B242-234D-8195-4C577A4FF653}"/>
              </a:ext>
            </a:extLst>
          </p:cNvPr>
          <p:cNvSpPr txBox="1"/>
          <p:nvPr/>
        </p:nvSpPr>
        <p:spPr>
          <a:xfrm>
            <a:off x="6661285" y="4387528"/>
            <a:ext cx="184731" cy="223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5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80E1D-4F20-6849-85DE-407C02D3834A}"/>
              </a:ext>
            </a:extLst>
          </p:cNvPr>
          <p:cNvSpPr txBox="1"/>
          <p:nvPr/>
        </p:nvSpPr>
        <p:spPr>
          <a:xfrm>
            <a:off x="1040871" y="841370"/>
            <a:ext cx="359394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7408F1-AA7F-C04B-A3B6-C397C2C77339}"/>
              </a:ext>
            </a:extLst>
          </p:cNvPr>
          <p:cNvSpPr txBox="1"/>
          <p:nvPr/>
        </p:nvSpPr>
        <p:spPr>
          <a:xfrm>
            <a:off x="3942855" y="820996"/>
            <a:ext cx="349776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F6BF62-1D23-2541-A2F3-9E628183A103}"/>
              </a:ext>
            </a:extLst>
          </p:cNvPr>
          <p:cNvSpPr txBox="1"/>
          <p:nvPr/>
        </p:nvSpPr>
        <p:spPr>
          <a:xfrm>
            <a:off x="996713" y="3497062"/>
            <a:ext cx="346570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44B4B6-1755-6141-9DD6-9BDD8BEAC6B4}"/>
              </a:ext>
            </a:extLst>
          </p:cNvPr>
          <p:cNvSpPr txBox="1"/>
          <p:nvPr/>
        </p:nvSpPr>
        <p:spPr>
          <a:xfrm>
            <a:off x="3946052" y="3512114"/>
            <a:ext cx="370614" cy="45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63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71166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38B5-2A35-8841-94CA-C441951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lambda gets larger, SSE of testing data …is unique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A3EC8-8836-5042-B9C6-14F27A6F18E3}"/>
              </a:ext>
            </a:extLst>
          </p:cNvPr>
          <p:cNvSpPr txBox="1"/>
          <p:nvPr/>
        </p:nvSpPr>
        <p:spPr>
          <a:xfrm>
            <a:off x="6475956" y="2555310"/>
            <a:ext cx="2304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lambda</a:t>
            </a:r>
          </a:p>
          <a:p>
            <a:r>
              <a:rPr lang="en-US" dirty="0"/>
              <a:t>Y axis: SSE errors on the testing data</a:t>
            </a:r>
          </a:p>
          <a:p>
            <a:endParaRPr lang="en-US" dirty="0"/>
          </a:p>
          <a:p>
            <a:r>
              <a:rPr lang="en-US" dirty="0"/>
              <a:t>Each square is a testing an training split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2B720F7-38A9-5546-9918-6796A430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5" y="1690689"/>
            <a:ext cx="5860175" cy="48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38B5-2A35-8841-94CA-C441951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lambda and delta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A3EC8-8836-5042-B9C6-14F27A6F18E3}"/>
              </a:ext>
            </a:extLst>
          </p:cNvPr>
          <p:cNvSpPr txBox="1"/>
          <p:nvPr/>
        </p:nvSpPr>
        <p:spPr>
          <a:xfrm>
            <a:off x="0" y="5343325"/>
            <a:ext cx="4722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lambda</a:t>
            </a:r>
          </a:p>
          <a:p>
            <a:r>
              <a:rPr lang="en-US" dirty="0"/>
              <a:t>Y axis: SSE errors on the testing data</a:t>
            </a:r>
          </a:p>
          <a:p>
            <a:endParaRPr lang="en-US" dirty="0"/>
          </a:p>
          <a:p>
            <a:r>
              <a:rPr lang="en-US" dirty="0"/>
              <a:t>Each square is a testing an training split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2B720F7-38A9-5546-9918-6796A430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459"/>
            <a:ext cx="4104764" cy="3382326"/>
          </a:xfrm>
          <a:prstGeom prst="rect">
            <a:avLst/>
          </a:prstGeom>
        </p:spPr>
      </p:pic>
      <p:pic>
        <p:nvPicPr>
          <p:cNvPr id="5" name="Picture 4" descr="A picture containing window, photo, side, white&#10;&#10;Description automatically generated">
            <a:extLst>
              <a:ext uri="{FF2B5EF4-FFF2-40B4-BE49-F238E27FC236}">
                <a16:creationId xmlns:a16="http://schemas.microsoft.com/office/drawing/2014/main" id="{718E4FD1-A2EE-6C45-ADEC-890016DD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00" y="1690689"/>
            <a:ext cx="4329083" cy="3567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F2850-3506-1B49-8BBD-A87ABF20CDA2}"/>
              </a:ext>
            </a:extLst>
          </p:cNvPr>
          <p:cNvSpPr txBox="1"/>
          <p:nvPr/>
        </p:nvSpPr>
        <p:spPr>
          <a:xfrm>
            <a:off x="4985359" y="5292545"/>
            <a:ext cx="4722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delta</a:t>
            </a:r>
          </a:p>
          <a:p>
            <a:r>
              <a:rPr lang="en-US" dirty="0"/>
              <a:t>Y axis: SSE errors on the testing data</a:t>
            </a:r>
          </a:p>
          <a:p>
            <a:endParaRPr lang="en-US" dirty="0"/>
          </a:p>
          <a:p>
            <a:r>
              <a:rPr lang="en-US" dirty="0"/>
              <a:t>Each square is a testing an training split</a:t>
            </a:r>
          </a:p>
        </p:txBody>
      </p:sp>
    </p:spTree>
    <p:extLst>
      <p:ext uri="{BB962C8B-B14F-4D97-AF65-F5344CB8AC3E}">
        <p14:creationId xmlns:p14="http://schemas.microsoft.com/office/powerpoint/2010/main" val="34005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FF1F-9E4B-BC40-B993-A2F9D3EE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90070-468D-5A4E-829C-621EDA026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testing error does seem be an improvement over previous methods, especially in cases with missing tip information </a:t>
            </a:r>
          </a:p>
          <a:p>
            <a:r>
              <a:rPr lang="en-US" dirty="0"/>
              <a:t>The bigger improvements will come once we can choose more than one clade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5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nv no sampling effort.png">
            <a:extLst>
              <a:ext uri="{FF2B5EF4-FFF2-40B4-BE49-F238E27FC236}">
                <a16:creationId xmlns:a16="http://schemas.microsoft.com/office/drawing/2014/main" id="{B89E107C-3B5C-1143-8FE3-5F8205411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9" y="357343"/>
            <a:ext cx="5520195" cy="55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3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FB9E-669D-E94E-A787-B377A3A8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algorithm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B177-41E3-0F41-94D4-A792BDFBA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basis vector</a:t>
            </a:r>
          </a:p>
          <a:p>
            <a:r>
              <a:rPr lang="en-US" dirty="0"/>
              <a:t>Maximizes an objective function using this basis vector</a:t>
            </a:r>
          </a:p>
          <a:p>
            <a:r>
              <a:rPr lang="en-US" dirty="0"/>
              <a:t>Continues to try all basis vectors </a:t>
            </a:r>
          </a:p>
          <a:p>
            <a:r>
              <a:rPr lang="en-US" dirty="0"/>
              <a:t>Returns basis vector with maximum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96093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3137-D41E-5F4C-834E-26C38DBE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2030-79F8-3944-B7FE-8916EDD9C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066020" cy="4351338"/>
          </a:xfrm>
        </p:spPr>
        <p:txBody>
          <a:bodyPr/>
          <a:lstStyle/>
          <a:p>
            <a:r>
              <a:rPr lang="en-US" dirty="0"/>
              <a:t>Number of clades to select</a:t>
            </a:r>
          </a:p>
          <a:p>
            <a:r>
              <a:rPr lang="en-US" dirty="0"/>
              <a:t>Dealing with missing data</a:t>
            </a:r>
          </a:p>
          <a:p>
            <a:endParaRPr lang="en-US" dirty="0"/>
          </a:p>
        </p:txBody>
      </p:sp>
      <p:pic>
        <p:nvPicPr>
          <p:cNvPr id="4" name="Picture 3" descr="hnv no sampling effort.png">
            <a:extLst>
              <a:ext uri="{FF2B5EF4-FFF2-40B4-BE49-F238E27FC236}">
                <a16:creationId xmlns:a16="http://schemas.microsoft.com/office/drawing/2014/main" id="{D60E1A3B-4802-164C-BFEE-34CFA54E8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70" y="884110"/>
            <a:ext cx="5520195" cy="55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BC12-F19F-5147-97EA-4057790A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penalized LS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2209-CEB6-A948-BF67-900B5D890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help in selecting number of clades</a:t>
            </a:r>
          </a:p>
          <a:p>
            <a:pPr lvl="1"/>
            <a:r>
              <a:rPr lang="en-US" dirty="0"/>
              <a:t>TBD</a:t>
            </a:r>
          </a:p>
          <a:p>
            <a:r>
              <a:rPr lang="en-US" dirty="0"/>
              <a:t>Could also help with missing data, penalizing selecting clades where majority of data is missing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3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5CEB-3264-D646-84FB-CB7693F6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56271" cy="1325563"/>
          </a:xfrm>
        </p:spPr>
        <p:txBody>
          <a:bodyPr/>
          <a:lstStyle/>
          <a:p>
            <a:r>
              <a:rPr lang="en-US" dirty="0"/>
              <a:t>How should we penalize missing data?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4A9AC-D48A-F747-AD8D-92A9BA749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17014" y="981231"/>
                <a:ext cx="6365274" cy="361839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𝑇𝑖𝑝𝑠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𝐶𝑙𝑎𝑑𝑒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𝑇𝑖𝑝𝑠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𝐶𝑙𝑎𝑑𝑒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4A9AC-D48A-F747-AD8D-92A9BA749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17014" y="981231"/>
                <a:ext cx="6365274" cy="361839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6A6600-B0B5-2245-AABA-77EFF3C6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904" y="3822813"/>
            <a:ext cx="2572192" cy="3044155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E146AC31-F6FB-3F4A-B90A-6FFF235BB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23" y="3822813"/>
            <a:ext cx="2572192" cy="3035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CDD7D-CE84-0D4C-A780-9A7B37FFB323}"/>
              </a:ext>
            </a:extLst>
          </p:cNvPr>
          <p:cNvSpPr txBox="1"/>
          <p:nvPr/>
        </p:nvSpPr>
        <p:spPr>
          <a:xfrm>
            <a:off x="4572000" y="4601917"/>
            <a:ext cx="10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Delta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79537-F82D-C14F-8025-C9D37A18CE72}"/>
              </a:ext>
            </a:extLst>
          </p:cNvPr>
          <p:cNvSpPr txBox="1"/>
          <p:nvPr/>
        </p:nvSpPr>
        <p:spPr>
          <a:xfrm>
            <a:off x="7434356" y="4601917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Delta = 16</a:t>
            </a:r>
          </a:p>
        </p:txBody>
      </p:sp>
    </p:spTree>
    <p:extLst>
      <p:ext uri="{BB962C8B-B14F-4D97-AF65-F5344CB8AC3E}">
        <p14:creationId xmlns:p14="http://schemas.microsoft.com/office/powerpoint/2010/main" val="82780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828A-A5C8-5442-ABC8-A7BFAE53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02C2C-0629-144E-9FB3-6E1C31514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1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62B5-3D40-6449-8E81-0EC94187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97F7-5F7A-374B-A9DC-C932F909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tree with some data </a:t>
            </a:r>
          </a:p>
          <a:p>
            <a:r>
              <a:rPr lang="en-US" dirty="0"/>
              <a:t>Split the tree into training and testing</a:t>
            </a:r>
          </a:p>
          <a:p>
            <a:r>
              <a:rPr lang="en-US" dirty="0"/>
              <a:t>Find optimal penalty term </a:t>
            </a:r>
          </a:p>
        </p:txBody>
      </p:sp>
    </p:spTree>
    <p:extLst>
      <p:ext uri="{BB962C8B-B14F-4D97-AF65-F5344CB8AC3E}">
        <p14:creationId xmlns:p14="http://schemas.microsoft.com/office/powerpoint/2010/main" val="245096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38B5-2A35-8841-94CA-C441951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lambda gets larger, SSE of training data increases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8EB10FD-CA67-B645-B1C4-7ACA4B59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70" y="2010183"/>
            <a:ext cx="5546682" cy="4570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A3EC8-8836-5042-B9C6-14F27A6F18E3}"/>
              </a:ext>
            </a:extLst>
          </p:cNvPr>
          <p:cNvSpPr txBox="1"/>
          <p:nvPr/>
        </p:nvSpPr>
        <p:spPr>
          <a:xfrm>
            <a:off x="6475956" y="2555310"/>
            <a:ext cx="2304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lambda</a:t>
            </a:r>
          </a:p>
          <a:p>
            <a:r>
              <a:rPr lang="en-US" dirty="0"/>
              <a:t>Y axis: SSE errors on the training data</a:t>
            </a:r>
          </a:p>
          <a:p>
            <a:endParaRPr lang="en-US" dirty="0"/>
          </a:p>
          <a:p>
            <a:r>
              <a:rPr lang="en-US" dirty="0"/>
              <a:t>Each square is a different testing and training split</a:t>
            </a:r>
          </a:p>
        </p:txBody>
      </p:sp>
    </p:spTree>
    <p:extLst>
      <p:ext uri="{BB962C8B-B14F-4D97-AF65-F5344CB8AC3E}">
        <p14:creationId xmlns:p14="http://schemas.microsoft.com/office/powerpoint/2010/main" val="249323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4282</TotalTime>
  <Words>467</Words>
  <Application>Microsoft Macintosh PowerPoint</Application>
  <PresentationFormat>Letter Paper (8.5x11 in)</PresentationFormat>
  <Paragraphs>162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How does the algorithm work?</vt:lpstr>
      <vt:lpstr>Two issues</vt:lpstr>
      <vt:lpstr>Can penalized LS help?</vt:lpstr>
      <vt:lpstr>How should we penalize missing data?</vt:lpstr>
      <vt:lpstr>PowerPoint Presentation</vt:lpstr>
      <vt:lpstr>Process</vt:lpstr>
      <vt:lpstr>As lambda gets larger, SSE of training data increases</vt:lpstr>
      <vt:lpstr>As lambda gets larger, SSE of testing data …is unique</vt:lpstr>
      <vt:lpstr>Comparing lambda and delta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Crowley, Daniel</cp:lastModifiedBy>
  <cp:revision>38</cp:revision>
  <dcterms:created xsi:type="dcterms:W3CDTF">2018-10-16T03:39:21Z</dcterms:created>
  <dcterms:modified xsi:type="dcterms:W3CDTF">2020-04-29T19:51:37Z</dcterms:modified>
</cp:coreProperties>
</file>